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0" r:id="rId5"/>
    <p:sldId id="259" r:id="rId6"/>
    <p:sldId id="260" r:id="rId7"/>
    <p:sldId id="271" r:id="rId8"/>
    <p:sldId id="261" r:id="rId9"/>
    <p:sldId id="262" r:id="rId10"/>
    <p:sldId id="272" r:id="rId11"/>
    <p:sldId id="264" r:id="rId12"/>
    <p:sldId id="263" r:id="rId13"/>
    <p:sldId id="273" r:id="rId14"/>
    <p:sldId id="266" r:id="rId15"/>
    <p:sldId id="265" r:id="rId16"/>
    <p:sldId id="274" r:id="rId17"/>
    <p:sldId id="267" r:id="rId18"/>
    <p:sldId id="268" r:id="rId19"/>
    <p:sldId id="269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F9DA-389F-431D-A76E-B99873211CB1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5EF-5CDB-4C7F-ABC1-E88D579610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F9DA-389F-431D-A76E-B99873211CB1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5EF-5CDB-4C7F-ABC1-E88D579610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F9DA-389F-431D-A76E-B99873211CB1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5EF-5CDB-4C7F-ABC1-E88D579610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F9DA-389F-431D-A76E-B99873211CB1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5EF-5CDB-4C7F-ABC1-E88D579610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F9DA-389F-431D-A76E-B99873211CB1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5EF-5CDB-4C7F-ABC1-E88D579610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F9DA-389F-431D-A76E-B99873211CB1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5EF-5CDB-4C7F-ABC1-E88D579610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F9DA-389F-431D-A76E-B99873211CB1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5EF-5CDB-4C7F-ABC1-E88D579610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F9DA-389F-431D-A76E-B99873211CB1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5EF-5CDB-4C7F-ABC1-E88D579610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F9DA-389F-431D-A76E-B99873211CB1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5EF-5CDB-4C7F-ABC1-E88D579610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F9DA-389F-431D-A76E-B99873211CB1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5EF-5CDB-4C7F-ABC1-E88D579610C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F9DA-389F-431D-A76E-B99873211CB1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3FD5EF-5CDB-4C7F-ABC1-E88D579610C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13FD5EF-5CDB-4C7F-ABC1-E88D579610CD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55EF9DA-389F-431D-A76E-B99873211CB1}" type="datetimeFigureOut">
              <a:rPr lang="ru-RU" smtClean="0"/>
              <a:t>09.02.2017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Анализ результатов муниципальных </a:t>
            </a:r>
            <a:br>
              <a:rPr lang="ru-RU" dirty="0" smtClean="0"/>
            </a:br>
            <a:r>
              <a:rPr lang="ru-RU" dirty="0" smtClean="0"/>
              <a:t>контрольных работ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Садыкова З.Ф.,</a:t>
            </a:r>
          </a:p>
          <a:p>
            <a:pPr algn="r"/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методист ИМО УО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г.Казани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515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212745"/>
                </a:solidFill>
              </a:rPr>
              <a:t>Западающие 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9 задание-</a:t>
            </a:r>
            <a:r>
              <a:rPr lang="ru-RU" sz="2800" b="1" i="1" dirty="0" smtClean="0">
                <a:latin typeface="Times New Roman"/>
                <a:ea typeface="Times New Roman"/>
              </a:rPr>
              <a:t>вычислять</a:t>
            </a: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dirty="0">
                <a:latin typeface="Times New Roman"/>
                <a:ea typeface="Times New Roman"/>
              </a:rPr>
              <a:t>массовую долю химического элемента по формуле </a:t>
            </a:r>
            <a:r>
              <a:rPr lang="ru-RU" sz="2800" dirty="0" smtClean="0">
                <a:latin typeface="Times New Roman"/>
                <a:ea typeface="Times New Roman"/>
              </a:rPr>
              <a:t>соединения;</a:t>
            </a:r>
          </a:p>
          <a:p>
            <a:r>
              <a:rPr lang="ru-RU" sz="2800" dirty="0" smtClean="0">
                <a:latin typeface="Times New Roman"/>
              </a:rPr>
              <a:t>10 задание- </a:t>
            </a:r>
            <a:r>
              <a:rPr lang="ru-RU" sz="2800" b="1" i="1" dirty="0" smtClean="0">
                <a:latin typeface="Times New Roman"/>
                <a:ea typeface="Times New Roman"/>
              </a:rPr>
              <a:t>вычислять</a:t>
            </a: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dirty="0">
                <a:latin typeface="Times New Roman"/>
                <a:ea typeface="Times New Roman"/>
              </a:rPr>
              <a:t>количество вещества, объем или массу по формуле </a:t>
            </a:r>
            <a:r>
              <a:rPr lang="ru-RU" sz="2800" dirty="0" smtClean="0">
                <a:latin typeface="Times New Roman"/>
                <a:ea typeface="Times New Roman"/>
              </a:rPr>
              <a:t>соединения;</a:t>
            </a:r>
          </a:p>
          <a:p>
            <a:pPr marL="2159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latin typeface="Times New Roman"/>
              </a:rPr>
              <a:t>11 задание-</a:t>
            </a:r>
            <a:r>
              <a:rPr lang="ru-RU" sz="2800" b="1" i="1" dirty="0" smtClean="0">
                <a:latin typeface="Times New Roman"/>
                <a:ea typeface="Times New Roman"/>
                <a:cs typeface="Times New Roman"/>
              </a:rPr>
              <a:t>применять 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знание  химических формул для расчета по формулам соединений в нестандартной ситуации.</a:t>
            </a:r>
            <a:endParaRPr lang="ru-RU" sz="2800" dirty="0">
              <a:ea typeface="Times New Roman"/>
              <a:cs typeface="Times New Roman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81629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ru-RU" sz="8000" dirty="0" smtClean="0"/>
              <a:t>Химия</a:t>
            </a:r>
          </a:p>
          <a:p>
            <a:pPr marL="114300" indent="0" algn="ctr">
              <a:buNone/>
            </a:pPr>
            <a:r>
              <a:rPr lang="ru-RU" sz="8000" dirty="0" smtClean="0"/>
              <a:t> 9 класс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67336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/>
              <a:t>Анализ муниципальных контрольных работ по химии в 9 классах по </a:t>
            </a:r>
            <a:r>
              <a:rPr lang="ru-RU" sz="3200" dirty="0" err="1"/>
              <a:t>г.Казани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0491323"/>
              </p:ext>
            </p:extLst>
          </p:nvPr>
        </p:nvGraphicFramePr>
        <p:xfrm>
          <a:off x="467550" y="1628796"/>
          <a:ext cx="7416814" cy="4920140"/>
        </p:xfrm>
        <a:graphic>
          <a:graphicData uri="http://schemas.openxmlformats.org/drawingml/2006/table">
            <a:tbl>
              <a:tblPr/>
              <a:tblGrid>
                <a:gridCol w="485441"/>
                <a:gridCol w="485441"/>
                <a:gridCol w="388353"/>
                <a:gridCol w="485441"/>
                <a:gridCol w="388353"/>
                <a:gridCol w="485441"/>
                <a:gridCol w="388353"/>
                <a:gridCol w="485441"/>
                <a:gridCol w="388353"/>
                <a:gridCol w="485441"/>
                <a:gridCol w="388353"/>
                <a:gridCol w="388353"/>
                <a:gridCol w="485441"/>
                <a:gridCol w="357383"/>
                <a:gridCol w="443742"/>
                <a:gridCol w="443742"/>
                <a:gridCol w="443742"/>
              </a:tblGrid>
              <a:tr h="432940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уч-ся (всего)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Выполняли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Получили "5"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Получили "4"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Получили "3"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Получили "2"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Усп-ть,%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Качество,%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Средняя оценка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Усп-ть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 итогам 1 четверти, %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Качество  по итогам 1 четверти,%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12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/>
                </a:tc>
              </a:tr>
              <a:tr h="4545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А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943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837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88,8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112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13,4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322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38,5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377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45,0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3,1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96,89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51,85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3,62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53,03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5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98,26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64,67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98,64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50,85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5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815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675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110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267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282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16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97,63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55,85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99,80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49,54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5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98,37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65,01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5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НС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1616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60,66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5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П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1831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1614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88,1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170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10,5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688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42,6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717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44,4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2,4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97,58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53,16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3,61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53,40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5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97,61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59,66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99,65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53,40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2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Казань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9597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8436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1518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3266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97,43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58,71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98,98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52,45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1747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212745"/>
                </a:solidFill>
              </a:rPr>
              <a:t>Западающие 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10 задание - </a:t>
            </a:r>
            <a:r>
              <a:rPr lang="ru-RU" sz="2800" dirty="0" smtClean="0">
                <a:ea typeface="Calibri"/>
              </a:rPr>
              <a:t>свойства </a:t>
            </a:r>
            <a:r>
              <a:rPr lang="ru-RU" sz="2800" dirty="0">
                <a:ea typeface="Calibri"/>
              </a:rPr>
              <a:t>неорганических </a:t>
            </a:r>
            <a:r>
              <a:rPr lang="ru-RU" sz="2800" dirty="0" smtClean="0">
                <a:ea typeface="Calibri"/>
              </a:rPr>
              <a:t>веществ;</a:t>
            </a:r>
            <a:endParaRPr lang="ru-RU" sz="2800" dirty="0">
              <a:ea typeface="Calibri"/>
            </a:endParaRPr>
          </a:p>
          <a:p>
            <a:r>
              <a:rPr lang="ru-RU" sz="2800" dirty="0" smtClean="0"/>
              <a:t>11 задание - </a:t>
            </a:r>
            <a:r>
              <a:rPr lang="ru-RU" sz="2800" dirty="0" smtClean="0">
                <a:ea typeface="Calibri"/>
              </a:rPr>
              <a:t>генетическая </a:t>
            </a:r>
            <a:r>
              <a:rPr lang="ru-RU" sz="2800" dirty="0">
                <a:ea typeface="Calibri"/>
              </a:rPr>
              <a:t>связь между неорганическими </a:t>
            </a:r>
            <a:r>
              <a:rPr lang="ru-RU" sz="2800" dirty="0" smtClean="0">
                <a:ea typeface="Calibri"/>
              </a:rPr>
              <a:t>веществами;</a:t>
            </a:r>
          </a:p>
          <a:p>
            <a:pPr marL="2159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/>
              <a:t>12 задание- </a:t>
            </a:r>
            <a:r>
              <a:rPr lang="ru-RU" sz="2800" dirty="0" smtClean="0">
                <a:ea typeface="Calibri"/>
              </a:rPr>
              <a:t>вычисление </a:t>
            </a:r>
            <a:r>
              <a:rPr lang="ru-RU" sz="2800" dirty="0">
                <a:ea typeface="Calibri"/>
              </a:rPr>
              <a:t>массовой доли   растворенного вещества в  растворе. Вычисление  количества вещества, массы или объема вещества по количеству вещества, массе  или объему одного из реагентов или продуктов  реакции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27101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ru-RU" sz="8000" dirty="0" smtClean="0"/>
              <a:t>Физика</a:t>
            </a:r>
          </a:p>
          <a:p>
            <a:pPr marL="114300" indent="0" algn="ctr">
              <a:buNone/>
            </a:pPr>
            <a:r>
              <a:rPr lang="ru-RU" sz="8000" dirty="0" smtClean="0"/>
              <a:t> 8 класс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3168722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/>
              <a:t>Анализ муниципальных контрольных работ по физике  в 8 классах по </a:t>
            </a:r>
            <a:r>
              <a:rPr lang="ru-RU" sz="3200" dirty="0" err="1"/>
              <a:t>г.Казани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6151523"/>
              </p:ext>
            </p:extLst>
          </p:nvPr>
        </p:nvGraphicFramePr>
        <p:xfrm>
          <a:off x="539552" y="1412776"/>
          <a:ext cx="7681679" cy="5092522"/>
        </p:xfrm>
        <a:graphic>
          <a:graphicData uri="http://schemas.openxmlformats.org/drawingml/2006/table">
            <a:tbl>
              <a:tblPr/>
              <a:tblGrid>
                <a:gridCol w="507681"/>
                <a:gridCol w="340720"/>
                <a:gridCol w="455932"/>
                <a:gridCol w="455932"/>
                <a:gridCol w="455932"/>
                <a:gridCol w="455932"/>
                <a:gridCol w="455932"/>
                <a:gridCol w="455932"/>
                <a:gridCol w="455932"/>
                <a:gridCol w="455932"/>
                <a:gridCol w="455932"/>
                <a:gridCol w="364744"/>
                <a:gridCol w="455932"/>
                <a:gridCol w="541418"/>
                <a:gridCol w="455932"/>
                <a:gridCol w="455932"/>
                <a:gridCol w="455932"/>
              </a:tblGrid>
              <a:tr h="456208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</a:t>
                      </a:r>
                    </a:p>
                  </a:txBody>
                  <a:tcPr marL="6272" marR="6272" marT="62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уч-ся (всего)</a:t>
                      </a:r>
                    </a:p>
                  </a:txBody>
                  <a:tcPr marL="6272" marR="6272" marT="62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Выполняли</a:t>
                      </a:r>
                    </a:p>
                  </a:txBody>
                  <a:tcPr marL="6272" marR="6272" marT="62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Получили "5"</a:t>
                      </a:r>
                    </a:p>
                  </a:txBody>
                  <a:tcPr marL="6272" marR="6272" marT="62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Получили "4"</a:t>
                      </a:r>
                    </a:p>
                  </a:txBody>
                  <a:tcPr marL="6272" marR="6272" marT="62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Получили "3"</a:t>
                      </a:r>
                    </a:p>
                  </a:txBody>
                  <a:tcPr marL="6272" marR="6272" marT="62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Получили "2"</a:t>
                      </a:r>
                    </a:p>
                  </a:txBody>
                  <a:tcPr marL="6272" marR="6272" marT="62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Усп-ть,%</a:t>
                      </a:r>
                    </a:p>
                  </a:txBody>
                  <a:tcPr marL="6272" marR="6272" marT="62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Качество,%</a:t>
                      </a:r>
                    </a:p>
                  </a:txBody>
                  <a:tcPr marL="6272" marR="6272" marT="62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Средняя оценка</a:t>
                      </a:r>
                    </a:p>
                  </a:txBody>
                  <a:tcPr marL="6272" marR="6272" marT="62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Усп-ть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 итогам 1 четверти, %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Качество  по итогам 1 четверти,%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8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272" marR="6272" marT="62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272" marR="6272" marT="62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272" marR="6272" marT="62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272" marR="6272" marT="62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272" marR="6272" marT="62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272" marR="6272" marT="62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272" marR="6272" marT="62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272" marR="6272" marT="62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272" marR="6272" marT="62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/>
                </a:tc>
              </a:tr>
              <a:tr h="4733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А</a:t>
                      </a:r>
                    </a:p>
                  </a:txBody>
                  <a:tcPr marL="6272" marR="6272" marT="62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1002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828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82,6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159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19,2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284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34,3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355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42,9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3,6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96,38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53,50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3,69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99,30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57,64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3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</a:t>
                      </a:r>
                    </a:p>
                  </a:txBody>
                  <a:tcPr marL="6272" marR="6272" marT="62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1059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934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88,2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287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30,7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259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27,7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333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35,7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5,9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94,11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58,46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3,83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99,30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3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</a:t>
                      </a:r>
                    </a:p>
                  </a:txBody>
                  <a:tcPr marL="6272" marR="6272" marT="62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820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678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82,7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19,2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244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36,0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285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42,0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2,8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97,20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55,16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3,72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99,62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62,95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3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</a:t>
                      </a:r>
                    </a:p>
                  </a:txBody>
                  <a:tcPr marL="6272" marR="6272" marT="62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1221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1010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82,7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256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25,3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372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36,8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349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34,6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96,73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62,18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3,84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89,67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69,79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3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НС</a:t>
                      </a:r>
                    </a:p>
                  </a:txBody>
                  <a:tcPr marL="6272" marR="6272" marT="62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1864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1388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74,5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329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23,7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491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35,4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490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35,3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6272" marR="6272" marT="62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5,6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94,38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59,08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3,77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3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</a:t>
                      </a:r>
                    </a:p>
                  </a:txBody>
                  <a:tcPr marL="6272" marR="6272" marT="62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1984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1538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77,5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281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18,3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574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37,3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634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41,2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96,81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55,59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3,71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60,60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87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С</a:t>
                      </a:r>
                    </a:p>
                  </a:txBody>
                  <a:tcPr marL="6272" marR="6272" marT="62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2410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1841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76,4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378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20,5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607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33,0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741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40,2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6,2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93,75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53,50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3,68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99,94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59,76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8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Казань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10360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8217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79,3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1820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22,1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2831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34,5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3187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38,8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379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95,39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56,60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3,74</a:t>
                      </a:r>
                    </a:p>
                  </a:txBody>
                  <a:tcPr marL="6272" marR="6272" marT="62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97,40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61,41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245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212745"/>
                </a:solidFill>
              </a:rPr>
              <a:t>Западающие 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5 задание- </a:t>
            </a:r>
            <a:r>
              <a:rPr lang="ru-RU" sz="3600" dirty="0" smtClean="0">
                <a:ea typeface="Calibri"/>
                <a:cs typeface="Times New Roman"/>
              </a:rPr>
              <a:t>закон </a:t>
            </a:r>
            <a:r>
              <a:rPr lang="ru-RU" sz="3600" dirty="0">
                <a:ea typeface="Calibri"/>
                <a:cs typeface="Times New Roman"/>
              </a:rPr>
              <a:t>сохранения энергии в тепловых процессах (расчётная задача</a:t>
            </a:r>
            <a:r>
              <a:rPr lang="ru-RU" sz="3600" dirty="0" smtClean="0">
                <a:ea typeface="Calibri"/>
                <a:cs typeface="Times New Roman"/>
              </a:rPr>
              <a:t>);</a:t>
            </a:r>
          </a:p>
          <a:p>
            <a:r>
              <a:rPr lang="ru-RU" sz="3600" dirty="0" smtClean="0">
                <a:cs typeface="Times New Roman"/>
              </a:rPr>
              <a:t>6 задание- </a:t>
            </a:r>
            <a:r>
              <a:rPr lang="ru-RU" sz="3600" dirty="0">
                <a:ea typeface="Calibri"/>
                <a:cs typeface="Times New Roman"/>
              </a:rPr>
              <a:t>КПД теплового двигателя (расчётная задача)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23798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ru-RU" sz="8000" dirty="0" smtClean="0">
                <a:solidFill>
                  <a:schemeClr val="tx2"/>
                </a:solidFill>
              </a:rPr>
              <a:t>Физика</a:t>
            </a:r>
          </a:p>
          <a:p>
            <a:pPr marL="114300" indent="0" algn="ctr">
              <a:buNone/>
            </a:pPr>
            <a:r>
              <a:rPr lang="ru-RU" sz="8000" dirty="0" smtClean="0">
                <a:solidFill>
                  <a:schemeClr val="tx2"/>
                </a:solidFill>
              </a:rPr>
              <a:t> 9 класс</a:t>
            </a:r>
            <a:endParaRPr lang="ru-RU" sz="8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7465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/>
              <a:t>Анализ муниципальных контрольных работ по физике  в 9 классах по </a:t>
            </a:r>
            <a:r>
              <a:rPr lang="ru-RU" sz="3200" dirty="0" err="1"/>
              <a:t>г.Казани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9030204"/>
              </p:ext>
            </p:extLst>
          </p:nvPr>
        </p:nvGraphicFramePr>
        <p:xfrm>
          <a:off x="611560" y="1628800"/>
          <a:ext cx="7609652" cy="4790676"/>
        </p:xfrm>
        <a:graphic>
          <a:graphicData uri="http://schemas.openxmlformats.org/drawingml/2006/table">
            <a:tbl>
              <a:tblPr/>
              <a:tblGrid>
                <a:gridCol w="576064"/>
                <a:gridCol w="387184"/>
                <a:gridCol w="385298"/>
                <a:gridCol w="481624"/>
                <a:gridCol w="385298"/>
                <a:gridCol w="481624"/>
                <a:gridCol w="385298"/>
                <a:gridCol w="481624"/>
                <a:gridCol w="385298"/>
                <a:gridCol w="481624"/>
                <a:gridCol w="385298"/>
                <a:gridCol w="385298"/>
                <a:gridCol w="481624"/>
                <a:gridCol w="481624"/>
                <a:gridCol w="481624"/>
                <a:gridCol w="481624"/>
                <a:gridCol w="481624"/>
              </a:tblGrid>
              <a:tr h="439307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уч-ся (всего)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Выполняли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Получили "5"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Получили "4"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Получили "3"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Получили "2"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Усп-ть,%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Качество,%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Средняя оценка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Усп-ть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 итогам 1 четверти, %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Качество  по итогам 1 четверти,%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7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/>
                </a:tc>
              </a:tr>
              <a:tr h="46127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А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943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814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86,3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179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22,0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302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37,1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38,2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2,7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97,30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59,09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3,78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97,30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52,40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27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97,83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3,99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98,90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27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99,15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65,29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99,26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56,99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27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98,77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74,43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57,34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27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НС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1616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97,83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78,42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4,15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27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1831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98,88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70,64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27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С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2198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1933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87,9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451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23,3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735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38,0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693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35,9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2,8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97,21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61,36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3,82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99,59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52,96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8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Казань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9597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68,0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2419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1796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98,32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70,81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18729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212745"/>
                </a:solidFill>
              </a:rPr>
              <a:t>Западающие 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8 задание -</a:t>
            </a:r>
            <a:r>
              <a:rPr lang="ru-RU" sz="3600" dirty="0" smtClean="0">
                <a:ea typeface="Calibri"/>
                <a:cs typeface="Times New Roman"/>
              </a:rPr>
              <a:t>расчетная задача: движение </a:t>
            </a:r>
            <a:r>
              <a:rPr lang="ru-RU" sz="3600" dirty="0">
                <a:ea typeface="Calibri"/>
                <a:cs typeface="Times New Roman"/>
              </a:rPr>
              <a:t>тела по </a:t>
            </a:r>
            <a:r>
              <a:rPr lang="ru-RU" sz="3600" dirty="0" smtClean="0">
                <a:ea typeface="Calibri"/>
                <a:cs typeface="Times New Roman"/>
              </a:rPr>
              <a:t>вертикали ;</a:t>
            </a:r>
          </a:p>
          <a:p>
            <a:r>
              <a:rPr lang="ru-RU" sz="3600" dirty="0" smtClean="0">
                <a:cs typeface="Times New Roman"/>
              </a:rPr>
              <a:t>9 задание- </a:t>
            </a:r>
            <a:r>
              <a:rPr lang="ru-RU" sz="3600" dirty="0" smtClean="0">
                <a:ea typeface="Calibri"/>
                <a:cs typeface="Times New Roman"/>
              </a:rPr>
              <a:t>расчетная задача: движение </a:t>
            </a:r>
            <a:r>
              <a:rPr lang="ru-RU" sz="3600" dirty="0">
                <a:ea typeface="Calibri"/>
                <a:cs typeface="Times New Roman"/>
              </a:rPr>
              <a:t>тела под действием  силы трения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721003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ru-RU" sz="6600" dirty="0" smtClean="0">
                <a:solidFill>
                  <a:schemeClr val="tx2">
                    <a:lumMod val="75000"/>
                  </a:schemeClr>
                </a:solidFill>
              </a:rPr>
              <a:t>Математика </a:t>
            </a:r>
          </a:p>
          <a:p>
            <a:pPr marL="114300" indent="0" algn="ctr">
              <a:buNone/>
            </a:pPr>
            <a:r>
              <a:rPr lang="ru-RU" sz="6600" dirty="0" smtClean="0">
                <a:solidFill>
                  <a:schemeClr val="tx2">
                    <a:lumMod val="75000"/>
                  </a:schemeClr>
                </a:solidFill>
              </a:rPr>
              <a:t>6 класс</a:t>
            </a:r>
            <a:endParaRPr lang="ru-RU" sz="6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932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/>
              <a:t>Анализ муниципальных контрольных работ по математике в 6 классах по </a:t>
            </a:r>
            <a:r>
              <a:rPr lang="ru-RU" sz="2800" dirty="0" err="1"/>
              <a:t>г.Казани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5873961"/>
              </p:ext>
            </p:extLst>
          </p:nvPr>
        </p:nvGraphicFramePr>
        <p:xfrm>
          <a:off x="323528" y="1628802"/>
          <a:ext cx="7753668" cy="4752525"/>
        </p:xfrm>
        <a:graphic>
          <a:graphicData uri="http://schemas.openxmlformats.org/drawingml/2006/table">
            <a:tbl>
              <a:tblPr/>
              <a:tblGrid>
                <a:gridCol w="576782"/>
                <a:gridCol w="460303"/>
                <a:gridCol w="368242"/>
                <a:gridCol w="460303"/>
                <a:gridCol w="368242"/>
                <a:gridCol w="460303"/>
                <a:gridCol w="368242"/>
                <a:gridCol w="460303"/>
                <a:gridCol w="368242"/>
                <a:gridCol w="460303"/>
                <a:gridCol w="368242"/>
                <a:gridCol w="368242"/>
                <a:gridCol w="527430"/>
                <a:gridCol w="642506"/>
                <a:gridCol w="498661"/>
                <a:gridCol w="498661"/>
                <a:gridCol w="498661"/>
              </a:tblGrid>
              <a:tr h="423612"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уч-ся (всего)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Выполняли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Получили "5"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Получили "4"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Получили "3"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Получили "2"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Усп-ть,%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Качество,%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Средняя оценка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Усп-ть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 итогам 1 четверти, %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Качество  по итогам 1 четверти,%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28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7620" marR="7620" marT="7620" marB="0" anchor="b"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7620" marR="7620" marT="7620" marB="0" anchor="b"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78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 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1123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1005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89,5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229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22,8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314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31,2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407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40,5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5,5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94,53  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54,03  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3,71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97,30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52,40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78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1017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905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89,0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275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30,4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256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28,3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311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34,4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7,0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93,04  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58,67  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3,82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94,49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64,25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78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К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845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772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91,4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182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23,6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209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27,1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314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40,7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8,7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91,32  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50,65  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3,66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92,93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56,92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78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1233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1106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89,7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307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27,8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361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32,6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391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35,4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95,75  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60,40  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3,84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61,16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78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НС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1898</a:t>
                      </a:r>
                    </a:p>
                  </a:txBody>
                  <a:tcPr marL="6096" marR="6096" marT="60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1552</a:t>
                      </a:r>
                    </a:p>
                  </a:txBody>
                  <a:tcPr marL="6096" marR="6096" marT="60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81,8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363</a:t>
                      </a:r>
                    </a:p>
                  </a:txBody>
                  <a:tcPr marL="6096" marR="6096" marT="60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23,4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504</a:t>
                      </a:r>
                    </a:p>
                  </a:txBody>
                  <a:tcPr marL="6096" marR="6096" marT="60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32,5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563</a:t>
                      </a:r>
                    </a:p>
                  </a:txBody>
                  <a:tcPr marL="6096" marR="6096" marT="60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36,3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122</a:t>
                      </a:r>
                    </a:p>
                  </a:txBody>
                  <a:tcPr marL="6096" marR="6096" marT="60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7,9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92,14  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55,86  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3,71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78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2162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1899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87,8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561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29,5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546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28,8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707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37,2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4,5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95,52  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58,29  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3,83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99,00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63,00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78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2720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2388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87,8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570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23,9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707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29,6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950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39,8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161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6,7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93,26  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53,48  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3,71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99,74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61,29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5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Казань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10998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9627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87,5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2487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25,8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2897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30,1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3643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37,8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600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6,2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93,77  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55,93  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3,76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96,46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59,66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9036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Западающие 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2 задание- нахождение дроби от числа и % числа, сравнение десятичных дробей;</a:t>
            </a:r>
          </a:p>
          <a:p>
            <a:r>
              <a:rPr lang="ru-RU" sz="3600" dirty="0" smtClean="0"/>
              <a:t>3 задание- комбинаторная задача;</a:t>
            </a:r>
          </a:p>
          <a:p>
            <a:r>
              <a:rPr lang="ru-RU" sz="3600" dirty="0" smtClean="0"/>
              <a:t>6 задание- текстовая задача на части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04994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ru-RU" sz="6600" dirty="0" smtClean="0"/>
              <a:t>Математика</a:t>
            </a:r>
          </a:p>
          <a:p>
            <a:pPr marL="114300" indent="0" algn="ctr">
              <a:buNone/>
            </a:pPr>
            <a:r>
              <a:rPr lang="ru-RU" sz="6600" dirty="0" smtClean="0"/>
              <a:t> 7 класс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783608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/>
              <a:t>Анализ муниципальных контрольных работ по математике в 7 классах по </a:t>
            </a:r>
            <a:r>
              <a:rPr lang="ru-RU" sz="2800" dirty="0" err="1"/>
              <a:t>г.Казани</a:t>
            </a: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9768718"/>
              </p:ext>
            </p:extLst>
          </p:nvPr>
        </p:nvGraphicFramePr>
        <p:xfrm>
          <a:off x="323529" y="1340765"/>
          <a:ext cx="7560843" cy="5040566"/>
        </p:xfrm>
        <a:graphic>
          <a:graphicData uri="http://schemas.openxmlformats.org/drawingml/2006/table">
            <a:tbl>
              <a:tblPr/>
              <a:tblGrid>
                <a:gridCol w="545525"/>
                <a:gridCol w="483037"/>
                <a:gridCol w="386429"/>
                <a:gridCol w="483037"/>
                <a:gridCol w="386429"/>
                <a:gridCol w="483037"/>
                <a:gridCol w="386429"/>
                <a:gridCol w="483037"/>
                <a:gridCol w="386429"/>
                <a:gridCol w="483037"/>
                <a:gridCol w="386429"/>
                <a:gridCol w="386429"/>
                <a:gridCol w="483037"/>
                <a:gridCol w="430366"/>
                <a:gridCol w="368374"/>
                <a:gridCol w="499891"/>
                <a:gridCol w="499891"/>
              </a:tblGrid>
              <a:tr h="449668"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уч-ся (всего)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Выполняли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Получили "5"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Получили "4"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Получили "3"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Получили "2"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Усп-ть,%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Качество,%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Средняя оценка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Усп-ть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 итогам 1 четверти, %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Качество  по итогам 1 четверти,%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008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/>
                </a:tc>
              </a:tr>
              <a:tr h="44966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94,95 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58,91 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99,35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52,74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66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92,32 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61,13 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96,34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54,40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66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К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895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756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84,5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195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25,8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224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29,6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296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39,2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5,4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94,58 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55,42 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3,76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93,67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54,83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66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95,74 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57,66 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91,69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53,71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66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НС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92,39 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57,87 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66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2080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97,44 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59,72 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98,80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66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С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2511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2095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83,4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539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25,7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569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27,2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839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40,0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148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7,1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92,94 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52,89 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3,72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93,48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49,41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3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Казань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10697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9103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2684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3374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94,34 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57,28 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94,75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53,04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2858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212745"/>
                </a:solidFill>
              </a:rPr>
              <a:t>Западающие 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1задание-</a:t>
            </a:r>
            <a:r>
              <a:rPr lang="ru-RU" sz="3600" dirty="0" smtClean="0">
                <a:latin typeface="Times New Roman"/>
                <a:ea typeface="Times New Roman"/>
              </a:rPr>
              <a:t>значение </a:t>
            </a:r>
            <a:r>
              <a:rPr lang="ru-RU" sz="3600" dirty="0">
                <a:latin typeface="Times New Roman"/>
                <a:ea typeface="Times New Roman"/>
              </a:rPr>
              <a:t>числового </a:t>
            </a:r>
            <a:r>
              <a:rPr lang="ru-RU" sz="3600" dirty="0" smtClean="0">
                <a:latin typeface="Times New Roman"/>
                <a:ea typeface="Times New Roman"/>
              </a:rPr>
              <a:t>выражения;</a:t>
            </a:r>
          </a:p>
          <a:p>
            <a:r>
              <a:rPr lang="ru-RU" sz="3600" dirty="0" smtClean="0">
                <a:solidFill>
                  <a:prstClr val="black"/>
                </a:solidFill>
              </a:rPr>
              <a:t>4 задание- </a:t>
            </a:r>
            <a:r>
              <a:rPr lang="ru-RU" sz="3600" dirty="0" smtClean="0">
                <a:latin typeface="Times New Roman"/>
                <a:ea typeface="Times New Roman"/>
              </a:rPr>
              <a:t>график </a:t>
            </a:r>
            <a:r>
              <a:rPr lang="ru-RU" sz="3600" dirty="0">
                <a:latin typeface="Times New Roman"/>
                <a:ea typeface="Times New Roman"/>
              </a:rPr>
              <a:t>линейной </a:t>
            </a:r>
            <a:r>
              <a:rPr lang="ru-RU" sz="3600" dirty="0" smtClean="0">
                <a:latin typeface="Times New Roman"/>
                <a:ea typeface="Times New Roman"/>
              </a:rPr>
              <a:t>функции, точки </a:t>
            </a:r>
            <a:r>
              <a:rPr lang="ru-RU" sz="3600" dirty="0">
                <a:latin typeface="Times New Roman"/>
                <a:ea typeface="Times New Roman"/>
              </a:rPr>
              <a:t>пересечения графиков </a:t>
            </a:r>
            <a:r>
              <a:rPr lang="ru-RU" sz="3600" dirty="0" smtClean="0">
                <a:latin typeface="Times New Roman"/>
                <a:ea typeface="Times New Roman"/>
              </a:rPr>
              <a:t>функций;</a:t>
            </a:r>
          </a:p>
          <a:p>
            <a:r>
              <a:rPr lang="ru-RU" sz="3600" dirty="0" smtClean="0">
                <a:solidFill>
                  <a:prstClr val="black"/>
                </a:solidFill>
              </a:rPr>
              <a:t>5 задание- </a:t>
            </a:r>
            <a:r>
              <a:rPr lang="ru-RU" sz="3600" dirty="0" smtClean="0">
                <a:latin typeface="Times New Roman"/>
                <a:ea typeface="Times New Roman"/>
              </a:rPr>
              <a:t>задача на </a:t>
            </a:r>
            <a:r>
              <a:rPr lang="ru-RU" sz="3600" dirty="0">
                <a:latin typeface="Times New Roman"/>
                <a:ea typeface="Times New Roman"/>
              </a:rPr>
              <a:t>проценты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37893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ru-RU" sz="8000" dirty="0" smtClean="0"/>
              <a:t>Химия</a:t>
            </a:r>
          </a:p>
          <a:p>
            <a:pPr marL="114300" indent="0" algn="ctr">
              <a:buNone/>
            </a:pPr>
            <a:r>
              <a:rPr lang="ru-RU" sz="8000" dirty="0" smtClean="0"/>
              <a:t> 8 класс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2609856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/>
              <a:t>Анализ муниципальных контрольных работ по химии в 8 классах по </a:t>
            </a:r>
            <a:r>
              <a:rPr lang="ru-RU" sz="3200" dirty="0" err="1"/>
              <a:t>г.Казани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7035052"/>
              </p:ext>
            </p:extLst>
          </p:nvPr>
        </p:nvGraphicFramePr>
        <p:xfrm>
          <a:off x="395536" y="1556792"/>
          <a:ext cx="7488827" cy="4920139"/>
        </p:xfrm>
        <a:graphic>
          <a:graphicData uri="http://schemas.openxmlformats.org/drawingml/2006/table">
            <a:tbl>
              <a:tblPr/>
              <a:tblGrid>
                <a:gridCol w="549471"/>
                <a:gridCol w="486000"/>
                <a:gridCol w="388800"/>
                <a:gridCol w="486000"/>
                <a:gridCol w="388800"/>
                <a:gridCol w="486000"/>
                <a:gridCol w="388800"/>
                <a:gridCol w="486000"/>
                <a:gridCol w="388800"/>
                <a:gridCol w="486000"/>
                <a:gridCol w="388800"/>
                <a:gridCol w="388800"/>
                <a:gridCol w="486000"/>
                <a:gridCol w="357794"/>
                <a:gridCol w="444254"/>
                <a:gridCol w="444254"/>
                <a:gridCol w="444254"/>
              </a:tblGrid>
              <a:tr h="432941"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уч-ся (всего)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Выполняли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Получили "5"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Получили "4"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Получили "3"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Получили "2"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Усп-ть,%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Качество,%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Средняя оценка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Усп-ть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 итогам 1 четверти, %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Качество  по итогам 1 четверти,%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12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/>
                </a:tc>
              </a:tr>
              <a:tr h="4545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97,47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63,03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3,91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99,91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66,70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5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64,99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3,96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99,93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73,37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5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К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820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699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85,2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16,5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275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39,3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280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40,1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4,1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95,85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55,79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3,68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5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96,18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63,86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3,92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97,66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73,67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5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НС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96,09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62,23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3,92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5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1984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1716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59,67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65,30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5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С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2410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2070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85,9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545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26,3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666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32,2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774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37,4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4,1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95,89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58,50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3,81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67,37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25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Казань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2597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2908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96,56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60,96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98,33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67,59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8248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87</TotalTime>
  <Words>1411</Words>
  <Application>Microsoft Office PowerPoint</Application>
  <PresentationFormat>Экран (4:3)</PresentationFormat>
  <Paragraphs>991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Соседство</vt:lpstr>
      <vt:lpstr>Анализ результатов муниципальных  контрольных работ</vt:lpstr>
      <vt:lpstr>Презентация PowerPoint</vt:lpstr>
      <vt:lpstr>Анализ муниципальных контрольных работ по математике в 6 классах по г.Казани</vt:lpstr>
      <vt:lpstr>Западающие темы</vt:lpstr>
      <vt:lpstr>Презентация PowerPoint</vt:lpstr>
      <vt:lpstr>Анализ муниципальных контрольных работ по математике в 7 классах по г.Казани</vt:lpstr>
      <vt:lpstr>Западающие темы</vt:lpstr>
      <vt:lpstr>Презентация PowerPoint</vt:lpstr>
      <vt:lpstr>Анализ муниципальных контрольных работ по химии в 8 классах по г.Казани</vt:lpstr>
      <vt:lpstr>Западающие темы</vt:lpstr>
      <vt:lpstr>Презентация PowerPoint</vt:lpstr>
      <vt:lpstr>Анализ муниципальных контрольных работ по химии в 9 классах по г.Казани</vt:lpstr>
      <vt:lpstr>Западающие темы</vt:lpstr>
      <vt:lpstr>Презентация PowerPoint</vt:lpstr>
      <vt:lpstr>Анализ муниципальных контрольных работ по физике  в 8 классах по г.Казани</vt:lpstr>
      <vt:lpstr>Западающие темы</vt:lpstr>
      <vt:lpstr>Презентация PowerPoint</vt:lpstr>
      <vt:lpstr>Анализ муниципальных контрольных работ по физике  в 9 классах по г.Казани</vt:lpstr>
      <vt:lpstr>Западающие темы</vt:lpstr>
    </vt:vector>
  </TitlesOfParts>
  <Company>gpx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результатов муниципальных  контрольных работ</dc:title>
  <dc:creator>GYPNORION</dc:creator>
  <cp:lastModifiedBy>Азат Садыков</cp:lastModifiedBy>
  <cp:revision>9</cp:revision>
  <dcterms:created xsi:type="dcterms:W3CDTF">2017-02-08T07:55:39Z</dcterms:created>
  <dcterms:modified xsi:type="dcterms:W3CDTF">2017-02-08T21:24:10Z</dcterms:modified>
</cp:coreProperties>
</file>